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8" r:id="rId4"/>
    <p:sldId id="259" r:id="rId5"/>
    <p:sldId id="275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7" r:id="rId14"/>
    <p:sldId id="278" r:id="rId15"/>
    <p:sldId id="279" r:id="rId16"/>
    <p:sldId id="280" r:id="rId17"/>
    <p:sldId id="281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976" y="2130425"/>
            <a:ext cx="7315224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480" y="385762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C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11/2/2011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11/2/2011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8662" y="274638"/>
            <a:ext cx="5548338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11/2/2011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713" y="274638"/>
            <a:ext cx="692308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63713" y="1600200"/>
            <a:ext cx="338455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00663" y="1600200"/>
            <a:ext cx="3386137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81750"/>
            <a:ext cx="2133600" cy="3397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D037F4E4-267F-4C0F-95DC-1362B228F8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11/2/2011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7" y="4406900"/>
            <a:ext cx="742317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1537" y="2906713"/>
            <a:ext cx="742317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11/2/2011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6867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0100" y="1571612"/>
            <a:ext cx="363857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0628" y="1600200"/>
            <a:ext cx="368617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11/2/2011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24" y="1503354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24" y="2143116"/>
            <a:ext cx="385447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7752" y="1535113"/>
            <a:ext cx="382904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7752" y="2174875"/>
            <a:ext cx="382904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11/2/2011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11/2/2011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11/2/2011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286543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20" y="273050"/>
            <a:ext cx="482918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8662" y="1428736"/>
            <a:ext cx="286543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11/2/2011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11/2/2011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7581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8662" y="1600200"/>
            <a:ext cx="775813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357958"/>
            <a:ext cx="857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063BFBD-7148-4DA3-8AC9-D5D7C51A748E}" type="datetimeFigureOut">
              <a:rPr lang="en-US" smtClean="0"/>
              <a:pPr/>
              <a:t>11/2/2011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148" y="6357958"/>
            <a:ext cx="12858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C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Linear Regression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/>
              <a:t>Prof.</a:t>
            </a:r>
            <a:r>
              <a:rPr lang="en-GB" dirty="0" smtClean="0"/>
              <a:t> Andy Field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4FA96229-D2C7-4A66-AADC-85FE49C84521}" type="slidenum">
              <a:rPr lang="en-US"/>
              <a:pPr/>
              <a:t>10</a:t>
            </a:fld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Testing the Model: ANOVA</a:t>
            </a: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713" y="4437063"/>
            <a:ext cx="6923087" cy="1689100"/>
          </a:xfrm>
        </p:spPr>
        <p:txBody>
          <a:bodyPr/>
          <a:lstStyle/>
          <a:p>
            <a:r>
              <a:rPr lang="en-US" sz="2800" dirty="0"/>
              <a:t>If the model results in better prediction than using the mean, then we expect </a:t>
            </a:r>
            <a:r>
              <a:rPr lang="en-US" sz="2800" dirty="0" err="1"/>
              <a:t>SS</a:t>
            </a:r>
            <a:r>
              <a:rPr lang="en-US" sz="2800" baseline="-25000" dirty="0" err="1"/>
              <a:t>M</a:t>
            </a:r>
            <a:r>
              <a:rPr lang="en-US" sz="2800" dirty="0"/>
              <a:t> to be much greater than </a:t>
            </a:r>
            <a:r>
              <a:rPr lang="en-US" sz="2800" dirty="0" err="1"/>
              <a:t>SS</a:t>
            </a:r>
            <a:r>
              <a:rPr lang="en-US" sz="2800" baseline="-25000" dirty="0" err="1"/>
              <a:t>R</a:t>
            </a:r>
            <a:endParaRPr lang="en-US" sz="2800" baseline="-25000" dirty="0"/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6659563" y="3213100"/>
            <a:ext cx="2065337" cy="720725"/>
            <a:chOff x="4195" y="2205"/>
            <a:chExt cx="1074" cy="454"/>
          </a:xfrm>
        </p:grpSpPr>
        <p:sp>
          <p:nvSpPr>
            <p:cNvPr id="21522" name="Freeform 18"/>
            <p:cNvSpPr>
              <a:spLocks/>
            </p:cNvSpPr>
            <p:nvPr/>
          </p:nvSpPr>
          <p:spPr bwMode="auto">
            <a:xfrm>
              <a:off x="4195" y="2205"/>
              <a:ext cx="1074" cy="454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12"/>
                </a:cxn>
                <a:cxn ang="0">
                  <a:pos x="0" y="84"/>
                </a:cxn>
                <a:cxn ang="0">
                  <a:pos x="12" y="96"/>
                </a:cxn>
                <a:cxn ang="0">
                  <a:pos x="116" y="96"/>
                </a:cxn>
                <a:cxn ang="0">
                  <a:pos x="128" y="84"/>
                </a:cxn>
                <a:cxn ang="0">
                  <a:pos x="128" y="12"/>
                </a:cxn>
                <a:cxn ang="0">
                  <a:pos x="116" y="0"/>
                </a:cxn>
                <a:cxn ang="0">
                  <a:pos x="12" y="0"/>
                </a:cxn>
              </a:cxnLst>
              <a:rect l="0" t="0" r="r" b="b"/>
              <a:pathLst>
                <a:path w="128" h="96">
                  <a:moveTo>
                    <a:pt x="12" y="0"/>
                  </a:moveTo>
                  <a:cubicBezTo>
                    <a:pt x="5" y="0"/>
                    <a:pt x="0" y="6"/>
                    <a:pt x="0" y="12"/>
                  </a:cubicBezTo>
                  <a:lnTo>
                    <a:pt x="0" y="84"/>
                  </a:lnTo>
                  <a:cubicBezTo>
                    <a:pt x="0" y="91"/>
                    <a:pt x="5" y="96"/>
                    <a:pt x="12" y="96"/>
                  </a:cubicBezTo>
                  <a:lnTo>
                    <a:pt x="116" y="96"/>
                  </a:lnTo>
                  <a:cubicBezTo>
                    <a:pt x="122" y="96"/>
                    <a:pt x="128" y="91"/>
                    <a:pt x="128" y="84"/>
                  </a:cubicBezTo>
                  <a:lnTo>
                    <a:pt x="128" y="12"/>
                  </a:lnTo>
                  <a:cubicBezTo>
                    <a:pt x="128" y="6"/>
                    <a:pt x="122" y="0"/>
                    <a:pt x="116" y="0"/>
                  </a:cubicBezTo>
                  <a:lnTo>
                    <a:pt x="12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1523" name="Rectangle 19"/>
            <p:cNvSpPr>
              <a:spLocks noChangeArrowheads="1"/>
            </p:cNvSpPr>
            <p:nvPr/>
          </p:nvSpPr>
          <p:spPr bwMode="auto">
            <a:xfrm>
              <a:off x="4601" y="2251"/>
              <a:ext cx="216" cy="173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b="1" dirty="0">
                  <a:solidFill>
                    <a:srgbClr val="FFFFFF"/>
                  </a:solidFill>
                </a:rPr>
                <a:t>SS</a:t>
              </a:r>
              <a:r>
                <a:rPr lang="en-GB" b="1" baseline="-25000" dirty="0">
                  <a:solidFill>
                    <a:srgbClr val="FFFFFF"/>
                  </a:solidFill>
                </a:rPr>
                <a:t>R</a:t>
              </a:r>
            </a:p>
          </p:txBody>
        </p:sp>
        <p:sp>
          <p:nvSpPr>
            <p:cNvPr id="21525" name="Rectangle 21"/>
            <p:cNvSpPr>
              <a:spLocks noChangeArrowheads="1"/>
            </p:cNvSpPr>
            <p:nvPr/>
          </p:nvSpPr>
          <p:spPr bwMode="auto">
            <a:xfrm>
              <a:off x="4381" y="2478"/>
              <a:ext cx="578" cy="134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400" dirty="0">
                  <a:solidFill>
                    <a:srgbClr val="FFFFFF"/>
                  </a:solidFill>
                </a:rPr>
                <a:t>Error in Model</a:t>
              </a:r>
              <a:endParaRPr lang="en-GB" sz="1400" dirty="0">
                <a:latin typeface="Times New Roman" pitchFamily="18" charset="0"/>
              </a:endParaRPr>
            </a:p>
          </p:txBody>
        </p:sp>
      </p:grp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1547813" y="3213100"/>
            <a:ext cx="4368800" cy="720725"/>
            <a:chOff x="1247" y="2205"/>
            <a:chExt cx="2752" cy="454"/>
          </a:xfrm>
        </p:grpSpPr>
        <p:sp>
          <p:nvSpPr>
            <p:cNvPr id="21539" name="Freeform 35"/>
            <p:cNvSpPr>
              <a:spLocks/>
            </p:cNvSpPr>
            <p:nvPr/>
          </p:nvSpPr>
          <p:spPr bwMode="auto">
            <a:xfrm>
              <a:off x="1247" y="2205"/>
              <a:ext cx="2752" cy="454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12"/>
                </a:cxn>
                <a:cxn ang="0">
                  <a:pos x="0" y="84"/>
                </a:cxn>
                <a:cxn ang="0">
                  <a:pos x="12" y="96"/>
                </a:cxn>
                <a:cxn ang="0">
                  <a:pos x="116" y="96"/>
                </a:cxn>
                <a:cxn ang="0">
                  <a:pos x="128" y="84"/>
                </a:cxn>
                <a:cxn ang="0">
                  <a:pos x="128" y="12"/>
                </a:cxn>
                <a:cxn ang="0">
                  <a:pos x="116" y="0"/>
                </a:cxn>
                <a:cxn ang="0">
                  <a:pos x="12" y="0"/>
                </a:cxn>
              </a:cxnLst>
              <a:rect l="0" t="0" r="r" b="b"/>
              <a:pathLst>
                <a:path w="128" h="96">
                  <a:moveTo>
                    <a:pt x="12" y="0"/>
                  </a:moveTo>
                  <a:cubicBezTo>
                    <a:pt x="5" y="0"/>
                    <a:pt x="0" y="6"/>
                    <a:pt x="0" y="12"/>
                  </a:cubicBezTo>
                  <a:lnTo>
                    <a:pt x="0" y="84"/>
                  </a:lnTo>
                  <a:cubicBezTo>
                    <a:pt x="0" y="91"/>
                    <a:pt x="5" y="96"/>
                    <a:pt x="12" y="96"/>
                  </a:cubicBezTo>
                  <a:lnTo>
                    <a:pt x="116" y="96"/>
                  </a:lnTo>
                  <a:cubicBezTo>
                    <a:pt x="122" y="96"/>
                    <a:pt x="128" y="91"/>
                    <a:pt x="128" y="84"/>
                  </a:cubicBezTo>
                  <a:lnTo>
                    <a:pt x="128" y="12"/>
                  </a:lnTo>
                  <a:cubicBezTo>
                    <a:pt x="128" y="6"/>
                    <a:pt x="122" y="0"/>
                    <a:pt x="116" y="0"/>
                  </a:cubicBezTo>
                  <a:lnTo>
                    <a:pt x="12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1540" name="Rectangle 36"/>
            <p:cNvSpPr>
              <a:spLocks noChangeArrowheads="1"/>
            </p:cNvSpPr>
            <p:nvPr/>
          </p:nvSpPr>
          <p:spPr bwMode="auto">
            <a:xfrm>
              <a:off x="2487" y="2251"/>
              <a:ext cx="272" cy="173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b="1" dirty="0">
                  <a:solidFill>
                    <a:srgbClr val="FFFFFF"/>
                  </a:solidFill>
                </a:rPr>
                <a:t>SS</a:t>
              </a:r>
              <a:r>
                <a:rPr lang="en-GB" b="1" baseline="-25000" dirty="0">
                  <a:solidFill>
                    <a:srgbClr val="FFFFFF"/>
                  </a:solidFill>
                </a:rPr>
                <a:t>M</a:t>
              </a:r>
            </a:p>
          </p:txBody>
        </p:sp>
        <p:sp>
          <p:nvSpPr>
            <p:cNvPr id="21541" name="Rectangle 37"/>
            <p:cNvSpPr>
              <a:spLocks noChangeArrowheads="1"/>
            </p:cNvSpPr>
            <p:nvPr/>
          </p:nvSpPr>
          <p:spPr bwMode="auto">
            <a:xfrm>
              <a:off x="1857" y="2478"/>
              <a:ext cx="1532" cy="134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400" dirty="0">
                  <a:solidFill>
                    <a:srgbClr val="FFFFFF"/>
                  </a:solidFill>
                </a:rPr>
                <a:t>Improvement Due to the Model</a:t>
              </a:r>
              <a:endParaRPr lang="en-GB" sz="1400" dirty="0">
                <a:latin typeface="Times New Roman" pitchFamily="18" charset="0"/>
              </a:endParaRPr>
            </a:p>
          </p:txBody>
        </p:sp>
      </p:grp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1835150" y="1773238"/>
            <a:ext cx="6337300" cy="720725"/>
            <a:chOff x="1247" y="1525"/>
            <a:chExt cx="3992" cy="454"/>
          </a:xfrm>
        </p:grpSpPr>
        <p:sp>
          <p:nvSpPr>
            <p:cNvPr id="21542" name="Freeform 38"/>
            <p:cNvSpPr>
              <a:spLocks/>
            </p:cNvSpPr>
            <p:nvPr/>
          </p:nvSpPr>
          <p:spPr bwMode="auto">
            <a:xfrm>
              <a:off x="1247" y="1525"/>
              <a:ext cx="3992" cy="454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12"/>
                </a:cxn>
                <a:cxn ang="0">
                  <a:pos x="0" y="84"/>
                </a:cxn>
                <a:cxn ang="0">
                  <a:pos x="12" y="96"/>
                </a:cxn>
                <a:cxn ang="0">
                  <a:pos x="116" y="96"/>
                </a:cxn>
                <a:cxn ang="0">
                  <a:pos x="128" y="84"/>
                </a:cxn>
                <a:cxn ang="0">
                  <a:pos x="128" y="12"/>
                </a:cxn>
                <a:cxn ang="0">
                  <a:pos x="116" y="0"/>
                </a:cxn>
                <a:cxn ang="0">
                  <a:pos x="12" y="0"/>
                </a:cxn>
              </a:cxnLst>
              <a:rect l="0" t="0" r="r" b="b"/>
              <a:pathLst>
                <a:path w="128" h="96">
                  <a:moveTo>
                    <a:pt x="12" y="0"/>
                  </a:moveTo>
                  <a:cubicBezTo>
                    <a:pt x="5" y="0"/>
                    <a:pt x="0" y="6"/>
                    <a:pt x="0" y="12"/>
                  </a:cubicBezTo>
                  <a:lnTo>
                    <a:pt x="0" y="84"/>
                  </a:lnTo>
                  <a:cubicBezTo>
                    <a:pt x="0" y="91"/>
                    <a:pt x="5" y="96"/>
                    <a:pt x="12" y="96"/>
                  </a:cubicBezTo>
                  <a:lnTo>
                    <a:pt x="116" y="96"/>
                  </a:lnTo>
                  <a:cubicBezTo>
                    <a:pt x="122" y="96"/>
                    <a:pt x="128" y="91"/>
                    <a:pt x="128" y="84"/>
                  </a:cubicBezTo>
                  <a:lnTo>
                    <a:pt x="128" y="12"/>
                  </a:lnTo>
                  <a:cubicBezTo>
                    <a:pt x="128" y="6"/>
                    <a:pt x="122" y="0"/>
                    <a:pt x="116" y="0"/>
                  </a:cubicBezTo>
                  <a:lnTo>
                    <a:pt x="12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1543" name="Rectangle 39"/>
            <p:cNvSpPr>
              <a:spLocks noChangeArrowheads="1"/>
            </p:cNvSpPr>
            <p:nvPr/>
          </p:nvSpPr>
          <p:spPr bwMode="auto">
            <a:xfrm>
              <a:off x="3117" y="1571"/>
              <a:ext cx="251" cy="173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b="1" dirty="0">
                  <a:solidFill>
                    <a:srgbClr val="FFFFFF"/>
                  </a:solidFill>
                </a:rPr>
                <a:t>SS</a:t>
              </a:r>
              <a:r>
                <a:rPr lang="en-GB" b="1" baseline="-25000" dirty="0">
                  <a:solidFill>
                    <a:srgbClr val="FFFFFF"/>
                  </a:solidFill>
                </a:rPr>
                <a:t>T</a:t>
              </a:r>
            </a:p>
          </p:txBody>
        </p:sp>
        <p:sp>
          <p:nvSpPr>
            <p:cNvPr id="21544" name="Rectangle 40"/>
            <p:cNvSpPr>
              <a:spLocks noChangeArrowheads="1"/>
            </p:cNvSpPr>
            <p:nvPr/>
          </p:nvSpPr>
          <p:spPr bwMode="auto">
            <a:xfrm>
              <a:off x="2576" y="1798"/>
              <a:ext cx="1175" cy="136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400" dirty="0">
                  <a:solidFill>
                    <a:srgbClr val="FFFFFF"/>
                  </a:solidFill>
                </a:rPr>
                <a:t>Total Variance </a:t>
              </a:r>
              <a:r>
                <a:rPr lang="en-GB" sz="1400" dirty="0" smtClean="0">
                  <a:solidFill>
                    <a:srgbClr val="FFFFFF"/>
                  </a:solidFill>
                </a:rPr>
                <a:t>in the Data</a:t>
              </a:r>
              <a:endParaRPr lang="en-GB" sz="1400" dirty="0">
                <a:latin typeface="Times New Roman" pitchFamily="18" charset="0"/>
              </a:endParaRPr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411413" y="2276475"/>
            <a:ext cx="565150" cy="933450"/>
            <a:chOff x="913" y="1646"/>
            <a:chExt cx="537" cy="769"/>
          </a:xfrm>
        </p:grpSpPr>
        <p:sp>
          <p:nvSpPr>
            <p:cNvPr id="21530" name="Freeform 26"/>
            <p:cNvSpPr>
              <a:spLocks/>
            </p:cNvSpPr>
            <p:nvPr/>
          </p:nvSpPr>
          <p:spPr bwMode="auto">
            <a:xfrm>
              <a:off x="913" y="1762"/>
              <a:ext cx="463" cy="653"/>
            </a:xfrm>
            <a:custGeom>
              <a:avLst/>
              <a:gdLst/>
              <a:ahLst/>
              <a:cxnLst>
                <a:cxn ang="0">
                  <a:pos x="27" y="53"/>
                </a:cxn>
                <a:cxn ang="0">
                  <a:pos x="21" y="49"/>
                </a:cxn>
                <a:cxn ang="0">
                  <a:pos x="44" y="8"/>
                </a:cxn>
                <a:cxn ang="0">
                  <a:pos x="31" y="0"/>
                </a:cxn>
                <a:cxn ang="0">
                  <a:pos x="7" y="41"/>
                </a:cxn>
                <a:cxn ang="0">
                  <a:pos x="0" y="37"/>
                </a:cxn>
                <a:cxn ang="0">
                  <a:pos x="4" y="62"/>
                </a:cxn>
                <a:cxn ang="0">
                  <a:pos x="27" y="53"/>
                </a:cxn>
              </a:cxnLst>
              <a:rect l="0" t="0" r="r" b="b"/>
              <a:pathLst>
                <a:path w="44" h="62">
                  <a:moveTo>
                    <a:pt x="27" y="53"/>
                  </a:moveTo>
                  <a:lnTo>
                    <a:pt x="21" y="49"/>
                  </a:lnTo>
                  <a:lnTo>
                    <a:pt x="44" y="8"/>
                  </a:lnTo>
                  <a:lnTo>
                    <a:pt x="31" y="0"/>
                  </a:lnTo>
                  <a:lnTo>
                    <a:pt x="7" y="41"/>
                  </a:lnTo>
                  <a:lnTo>
                    <a:pt x="0" y="37"/>
                  </a:lnTo>
                  <a:lnTo>
                    <a:pt x="4" y="62"/>
                  </a:lnTo>
                  <a:lnTo>
                    <a:pt x="27" y="53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1531" name="Freeform 27"/>
            <p:cNvSpPr>
              <a:spLocks/>
            </p:cNvSpPr>
            <p:nvPr/>
          </p:nvSpPr>
          <p:spPr bwMode="auto">
            <a:xfrm>
              <a:off x="1250" y="1688"/>
              <a:ext cx="168" cy="137"/>
            </a:xfrm>
            <a:custGeom>
              <a:avLst/>
              <a:gdLst/>
              <a:ahLst/>
              <a:cxnLst>
                <a:cxn ang="0">
                  <a:pos x="16" y="8"/>
                </a:cxn>
                <a:cxn ang="0">
                  <a:pos x="2" y="0"/>
                </a:cxn>
                <a:cxn ang="0">
                  <a:pos x="0" y="5"/>
                </a:cxn>
                <a:cxn ang="0">
                  <a:pos x="14" y="13"/>
                </a:cxn>
                <a:cxn ang="0">
                  <a:pos x="16" y="8"/>
                </a:cxn>
              </a:cxnLst>
              <a:rect l="0" t="0" r="r" b="b"/>
              <a:pathLst>
                <a:path w="16" h="13">
                  <a:moveTo>
                    <a:pt x="16" y="8"/>
                  </a:moveTo>
                  <a:lnTo>
                    <a:pt x="2" y="0"/>
                  </a:lnTo>
                  <a:lnTo>
                    <a:pt x="0" y="5"/>
                  </a:lnTo>
                  <a:lnTo>
                    <a:pt x="14" y="13"/>
                  </a:lnTo>
                  <a:lnTo>
                    <a:pt x="16" y="8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1532" name="Freeform 28"/>
            <p:cNvSpPr>
              <a:spLocks/>
            </p:cNvSpPr>
            <p:nvPr/>
          </p:nvSpPr>
          <p:spPr bwMode="auto">
            <a:xfrm>
              <a:off x="1292" y="1646"/>
              <a:ext cx="158" cy="105"/>
            </a:xfrm>
            <a:custGeom>
              <a:avLst/>
              <a:gdLst/>
              <a:ahLst/>
              <a:cxnLst>
                <a:cxn ang="0">
                  <a:pos x="15" y="8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3" y="10"/>
                </a:cxn>
                <a:cxn ang="0">
                  <a:pos x="15" y="8"/>
                </a:cxn>
              </a:cxnLst>
              <a:rect l="0" t="0" r="r" b="b"/>
              <a:pathLst>
                <a:path w="15" h="10">
                  <a:moveTo>
                    <a:pt x="15" y="8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3" y="10"/>
                  </a:lnTo>
                  <a:lnTo>
                    <a:pt x="15" y="8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7164388" y="2276475"/>
            <a:ext cx="736600" cy="887413"/>
            <a:chOff x="3933" y="1678"/>
            <a:chExt cx="600" cy="695"/>
          </a:xfrm>
        </p:grpSpPr>
        <p:sp>
          <p:nvSpPr>
            <p:cNvPr id="21534" name="Freeform 30"/>
            <p:cNvSpPr>
              <a:spLocks/>
            </p:cNvSpPr>
            <p:nvPr/>
          </p:nvSpPr>
          <p:spPr bwMode="auto">
            <a:xfrm>
              <a:off x="4017" y="1772"/>
              <a:ext cx="516" cy="601"/>
            </a:xfrm>
            <a:custGeom>
              <a:avLst/>
              <a:gdLst/>
              <a:ahLst/>
              <a:cxnLst>
                <a:cxn ang="0">
                  <a:pos x="49" y="32"/>
                </a:cxn>
                <a:cxn ang="0">
                  <a:pos x="43" y="37"/>
                </a:cxn>
                <a:cxn ang="0">
                  <a:pos x="12" y="0"/>
                </a:cxn>
                <a:cxn ang="0">
                  <a:pos x="0" y="11"/>
                </a:cxn>
                <a:cxn ang="0">
                  <a:pos x="30" y="47"/>
                </a:cxn>
                <a:cxn ang="0">
                  <a:pos x="24" y="52"/>
                </a:cxn>
                <a:cxn ang="0">
                  <a:pos x="49" y="57"/>
                </a:cxn>
                <a:cxn ang="0">
                  <a:pos x="49" y="32"/>
                </a:cxn>
              </a:cxnLst>
              <a:rect l="0" t="0" r="r" b="b"/>
              <a:pathLst>
                <a:path w="49" h="57">
                  <a:moveTo>
                    <a:pt x="49" y="32"/>
                  </a:moveTo>
                  <a:lnTo>
                    <a:pt x="43" y="37"/>
                  </a:lnTo>
                  <a:lnTo>
                    <a:pt x="12" y="0"/>
                  </a:lnTo>
                  <a:lnTo>
                    <a:pt x="0" y="11"/>
                  </a:lnTo>
                  <a:lnTo>
                    <a:pt x="30" y="47"/>
                  </a:lnTo>
                  <a:lnTo>
                    <a:pt x="24" y="52"/>
                  </a:lnTo>
                  <a:lnTo>
                    <a:pt x="49" y="57"/>
                  </a:lnTo>
                  <a:lnTo>
                    <a:pt x="49" y="32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1535" name="Freeform 31"/>
            <p:cNvSpPr>
              <a:spLocks/>
            </p:cNvSpPr>
            <p:nvPr/>
          </p:nvSpPr>
          <p:spPr bwMode="auto">
            <a:xfrm>
              <a:off x="3965" y="1720"/>
              <a:ext cx="168" cy="147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10"/>
                </a:cxn>
                <a:cxn ang="0">
                  <a:pos x="4" y="14"/>
                </a:cxn>
                <a:cxn ang="0">
                  <a:pos x="16" y="3"/>
                </a:cxn>
                <a:cxn ang="0">
                  <a:pos x="13" y="0"/>
                </a:cxn>
              </a:cxnLst>
              <a:rect l="0" t="0" r="r" b="b"/>
              <a:pathLst>
                <a:path w="16" h="14">
                  <a:moveTo>
                    <a:pt x="13" y="0"/>
                  </a:moveTo>
                  <a:lnTo>
                    <a:pt x="0" y="10"/>
                  </a:lnTo>
                  <a:lnTo>
                    <a:pt x="4" y="14"/>
                  </a:lnTo>
                  <a:lnTo>
                    <a:pt x="16" y="3"/>
                  </a:lnTo>
                  <a:lnTo>
                    <a:pt x="13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1536" name="Freeform 32"/>
            <p:cNvSpPr>
              <a:spLocks/>
            </p:cNvSpPr>
            <p:nvPr/>
          </p:nvSpPr>
          <p:spPr bwMode="auto">
            <a:xfrm>
              <a:off x="3933" y="1678"/>
              <a:ext cx="147" cy="126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4" y="2"/>
                </a:cxn>
                <a:cxn ang="0">
                  <a:pos x="12" y="0"/>
                </a:cxn>
              </a:cxnLst>
              <a:rect l="0" t="0" r="r" b="b"/>
              <a:pathLst>
                <a:path w="14" h="12">
                  <a:moveTo>
                    <a:pt x="12" y="0"/>
                  </a:moveTo>
                  <a:lnTo>
                    <a:pt x="0" y="10"/>
                  </a:lnTo>
                  <a:lnTo>
                    <a:pt x="2" y="12"/>
                  </a:lnTo>
                  <a:lnTo>
                    <a:pt x="14" y="2"/>
                  </a:lnTo>
                  <a:lnTo>
                    <a:pt x="12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56E3891F-8009-4DFC-9A67-E314B48C7910}" type="slidenum">
              <a:rPr lang="en-US"/>
              <a:pPr/>
              <a:t>11</a:t>
            </a:fld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Testing the Model: ANOVA</a:t>
            </a:r>
            <a:endParaRPr 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Mean </a:t>
            </a:r>
            <a:r>
              <a:rPr lang="en-GB" dirty="0" smtClean="0"/>
              <a:t>squared error</a:t>
            </a:r>
            <a:endParaRPr lang="en-GB" dirty="0"/>
          </a:p>
          <a:p>
            <a:pPr lvl="1"/>
            <a:r>
              <a:rPr lang="en-GB" dirty="0"/>
              <a:t>Sums of </a:t>
            </a:r>
            <a:r>
              <a:rPr lang="en-GB" dirty="0" smtClean="0"/>
              <a:t>squares are </a:t>
            </a:r>
            <a:r>
              <a:rPr lang="en-GB" dirty="0"/>
              <a:t>total values.</a:t>
            </a:r>
          </a:p>
          <a:p>
            <a:pPr lvl="1"/>
            <a:r>
              <a:rPr lang="en-GB" dirty="0"/>
              <a:t>They can be expressed as averages.</a:t>
            </a:r>
          </a:p>
          <a:p>
            <a:pPr lvl="1"/>
            <a:r>
              <a:rPr lang="en-GB" dirty="0"/>
              <a:t>These are called </a:t>
            </a:r>
            <a:r>
              <a:rPr lang="en-GB" dirty="0" smtClean="0"/>
              <a:t>mean squares, MS.</a:t>
            </a:r>
            <a:endParaRPr lang="en-US" dirty="0"/>
          </a:p>
        </p:txBody>
      </p:sp>
      <p:graphicFrame>
        <p:nvGraphicFramePr>
          <p:cNvPr id="22533" name="Object 5"/>
          <p:cNvGraphicFramePr>
            <a:graphicFrameLocks noGrp="1" noChangeAspect="1"/>
          </p:cNvGraphicFramePr>
          <p:nvPr>
            <p:ph idx="4294967295"/>
          </p:nvPr>
        </p:nvGraphicFramePr>
        <p:xfrm>
          <a:off x="3276600" y="4267200"/>
          <a:ext cx="3238500" cy="1370013"/>
        </p:xfrm>
        <a:graphic>
          <a:graphicData uri="http://schemas.openxmlformats.org/presentationml/2006/ole">
            <p:oleObj spid="_x0000_s4108" name="Equation" r:id="rId3" imgW="660240" imgH="2793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DA7031A2-1573-48EB-9E21-BE3B643098AC}" type="slidenum">
              <a:rPr lang="en-US"/>
              <a:pPr/>
              <a:t>12</a:t>
            </a:fld>
            <a:endParaRPr 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Testing the Model: </a:t>
            </a:r>
            <a:r>
              <a:rPr lang="en-GB" i="1"/>
              <a:t>R</a:t>
            </a:r>
            <a:r>
              <a:rPr lang="en-GB" baseline="30000"/>
              <a:t>2</a:t>
            </a:r>
            <a:endParaRPr lang="en-US" baseline="3000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/>
              <a:t>R</a:t>
            </a:r>
            <a:r>
              <a:rPr lang="en-US" baseline="30000"/>
              <a:t>2</a:t>
            </a:r>
            <a:endParaRPr lang="en-US"/>
          </a:p>
          <a:p>
            <a:pPr lvl="1"/>
            <a:r>
              <a:rPr lang="en-US"/>
              <a:t>The proportion of variance accounted for by the regression model.</a:t>
            </a:r>
          </a:p>
          <a:p>
            <a:pPr lvl="1"/>
            <a:r>
              <a:rPr lang="en-US"/>
              <a:t>The Pearson Correlation Coefficient Squared</a:t>
            </a:r>
          </a:p>
        </p:txBody>
      </p:sp>
      <p:graphicFrame>
        <p:nvGraphicFramePr>
          <p:cNvPr id="25604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3276600" y="4413250"/>
          <a:ext cx="3238500" cy="1344613"/>
        </p:xfrm>
        <a:graphic>
          <a:graphicData uri="http://schemas.openxmlformats.org/presentationml/2006/ole">
            <p:oleObj spid="_x0000_s5132" name="Equation" r:id="rId3" imgW="672840" imgH="2793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Regression: An Example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A record company boss was interested in predicting record sales from advertising.</a:t>
            </a:r>
          </a:p>
          <a:p>
            <a:r>
              <a:rPr lang="en-GB" dirty="0" smtClean="0"/>
              <a:t>Data</a:t>
            </a:r>
          </a:p>
          <a:p>
            <a:pPr lvl="1"/>
            <a:r>
              <a:rPr lang="en-GB" dirty="0" smtClean="0"/>
              <a:t>200 different album releases</a:t>
            </a:r>
          </a:p>
          <a:p>
            <a:r>
              <a:rPr lang="en-GB" dirty="0" smtClean="0"/>
              <a:t>Outcome variable:</a:t>
            </a:r>
          </a:p>
          <a:p>
            <a:pPr lvl="1"/>
            <a:r>
              <a:rPr lang="en-GB" dirty="0" smtClean="0"/>
              <a:t>Sales (CDs and </a:t>
            </a:r>
            <a:r>
              <a:rPr lang="en-GB" dirty="0" smtClean="0"/>
              <a:t>downloads</a:t>
            </a:r>
            <a:r>
              <a:rPr lang="en-GB" dirty="0" smtClean="0"/>
              <a:t>) in the week after release</a:t>
            </a:r>
          </a:p>
          <a:p>
            <a:r>
              <a:rPr lang="en-GB" dirty="0" smtClean="0"/>
              <a:t>Predictor variable:</a:t>
            </a:r>
          </a:p>
          <a:p>
            <a:pPr lvl="1"/>
            <a:r>
              <a:rPr lang="en-GB" dirty="0" smtClean="0"/>
              <a:t>The amount (</a:t>
            </a:r>
            <a:r>
              <a:rPr lang="en-GB" smtClean="0"/>
              <a:t>in </a:t>
            </a:r>
            <a:r>
              <a:rPr lang="en-GB" smtClean="0"/>
              <a:t>unit</a:t>
            </a:r>
            <a:r>
              <a:rPr lang="en-GB" smtClean="0"/>
              <a:t>s </a:t>
            </a:r>
            <a:r>
              <a:rPr lang="en-GB" dirty="0" smtClean="0"/>
              <a:t>of £1000) </a:t>
            </a:r>
            <a:r>
              <a:rPr lang="en-GB" dirty="0" smtClean="0"/>
              <a:t>spent promoting the record before release.</a:t>
            </a:r>
            <a:endParaRPr lang="en-GB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Doing </a:t>
            </a:r>
            <a:r>
              <a:rPr lang="en-GB" dirty="0" smtClean="0"/>
              <a:t>Simple Regression Using</a:t>
            </a:r>
            <a:br>
              <a:rPr lang="en-GB" dirty="0" smtClean="0"/>
            </a:br>
            <a:r>
              <a:rPr lang="en-GB" dirty="0" smtClean="0"/>
              <a:t>R </a:t>
            </a:r>
            <a:r>
              <a:rPr lang="en-GB" dirty="0"/>
              <a:t>Commander 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8887" y="1714817"/>
            <a:ext cx="5283473" cy="473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7285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Regression in 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run a regression analysis using the </a:t>
            </a:r>
            <a:r>
              <a:rPr lang="en-GB" i="1" dirty="0"/>
              <a:t>lm()</a:t>
            </a:r>
            <a:r>
              <a:rPr lang="en-GB" dirty="0"/>
              <a:t> function – lm stands for ‘linear model’. This function takes the general form</a:t>
            </a:r>
            <a:r>
              <a:rPr lang="en-GB" dirty="0" smtClean="0"/>
              <a:t>:</a:t>
            </a:r>
          </a:p>
          <a:p>
            <a:endParaRPr lang="en-GB" dirty="0"/>
          </a:p>
          <a:p>
            <a:pPr marL="457200" lvl="1" indent="0">
              <a:buNone/>
            </a:pPr>
            <a:r>
              <a:rPr lang="en-GB" dirty="0" err="1"/>
              <a:t>newModel</a:t>
            </a:r>
            <a:r>
              <a:rPr lang="en-GB" dirty="0"/>
              <a:t>&lt;-lm(outcome ~ predictor(s), data = </a:t>
            </a:r>
            <a:r>
              <a:rPr lang="en-GB" dirty="0" err="1"/>
              <a:t>dataFrame</a:t>
            </a:r>
            <a:r>
              <a:rPr lang="en-GB" dirty="0"/>
              <a:t>, </a:t>
            </a:r>
            <a:r>
              <a:rPr lang="en-GB" dirty="0" err="1"/>
              <a:t>na.action</a:t>
            </a:r>
            <a:r>
              <a:rPr lang="en-GB" dirty="0"/>
              <a:t> = an action))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11050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Regression in 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GB" dirty="0"/>
              <a:t>albumSales.1 &lt;- lm(album1$sales ~ album1$adverts)</a:t>
            </a:r>
          </a:p>
          <a:p>
            <a:r>
              <a:rPr lang="en-GB" dirty="0"/>
              <a:t>or we can tell </a:t>
            </a:r>
            <a:r>
              <a:rPr lang="en-GB" b="1" dirty="0"/>
              <a:t>R</a:t>
            </a:r>
            <a:r>
              <a:rPr lang="en-GB" dirty="0"/>
              <a:t> what </a:t>
            </a:r>
            <a:r>
              <a:rPr lang="en-GB" dirty="0" err="1"/>
              <a:t>dataframe</a:t>
            </a:r>
            <a:r>
              <a:rPr lang="en-GB" dirty="0"/>
              <a:t> to use (using </a:t>
            </a:r>
            <a:r>
              <a:rPr lang="en-GB" i="1" dirty="0"/>
              <a:t>data = </a:t>
            </a:r>
            <a:r>
              <a:rPr lang="en-GB" i="1" dirty="0" err="1"/>
              <a:t>nameOfDataFrame</a:t>
            </a:r>
            <a:r>
              <a:rPr lang="en-GB" dirty="0"/>
              <a:t>), and then specify the variables without the </a:t>
            </a:r>
            <a:r>
              <a:rPr lang="en-GB" i="1" dirty="0" err="1"/>
              <a:t>dataFrameName</a:t>
            </a:r>
            <a:r>
              <a:rPr lang="en-GB" i="1" dirty="0"/>
              <a:t>$</a:t>
            </a:r>
            <a:r>
              <a:rPr lang="en-GB" dirty="0"/>
              <a:t> before them:</a:t>
            </a:r>
          </a:p>
          <a:p>
            <a:pPr marL="457200" lvl="1" indent="0">
              <a:buNone/>
            </a:pPr>
            <a:r>
              <a:rPr lang="en-GB" dirty="0"/>
              <a:t>albumSales.1 &lt;- lm(sales ~ adverts, data = album1)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44608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Output of </a:t>
            </a:r>
            <a:r>
              <a:rPr lang="en-GB" dirty="0"/>
              <a:t>a </a:t>
            </a:r>
            <a:r>
              <a:rPr lang="en-GB" dirty="0" smtClean="0"/>
              <a:t>Simple Regression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/>
              <a:t>We have created an object called </a:t>
            </a:r>
            <a:r>
              <a:rPr lang="en-GB" i="1" dirty="0"/>
              <a:t>albumSales.1</a:t>
            </a:r>
            <a:r>
              <a:rPr lang="en-GB" dirty="0"/>
              <a:t> that contains the results of our analysis. We can show the object by executing:</a:t>
            </a:r>
          </a:p>
          <a:p>
            <a:pPr marL="457200" lvl="1" indent="0">
              <a:buNone/>
            </a:pPr>
            <a:r>
              <a:rPr lang="en-GB" dirty="0"/>
              <a:t>summary(albumSales.1)</a:t>
            </a:r>
          </a:p>
          <a:p>
            <a:pPr marL="0" indent="0">
              <a:buNone/>
            </a:pPr>
            <a:endParaRPr lang="en-GB" dirty="0"/>
          </a:p>
          <a:p>
            <a:pPr marL="457200" lvl="1" indent="0">
              <a:buNone/>
            </a:pPr>
            <a:r>
              <a:rPr lang="en-GB" dirty="0" smtClean="0"/>
              <a:t>&gt;Coefficients</a:t>
            </a:r>
            <a:r>
              <a:rPr lang="en-GB" dirty="0"/>
              <a:t>:</a:t>
            </a:r>
          </a:p>
          <a:p>
            <a:pPr marL="457200" lvl="1" indent="0">
              <a:buNone/>
            </a:pPr>
            <a:r>
              <a:rPr lang="en-GB" dirty="0"/>
              <a:t>             </a:t>
            </a:r>
            <a:r>
              <a:rPr lang="en-GB" dirty="0" smtClean="0"/>
              <a:t>      Estimate        Std</a:t>
            </a:r>
            <a:r>
              <a:rPr lang="en-GB" dirty="0"/>
              <a:t>. </a:t>
            </a:r>
            <a:r>
              <a:rPr lang="en-GB" dirty="0" smtClean="0"/>
              <a:t>Error     t </a:t>
            </a:r>
            <a:r>
              <a:rPr lang="en-GB" dirty="0"/>
              <a:t>value </a:t>
            </a:r>
            <a:r>
              <a:rPr lang="en-GB" dirty="0" smtClean="0"/>
              <a:t>     </a:t>
            </a:r>
            <a:r>
              <a:rPr lang="en-GB" dirty="0" err="1" smtClean="0"/>
              <a:t>Pr</a:t>
            </a:r>
            <a:r>
              <a:rPr lang="en-GB" dirty="0"/>
              <a:t>(&gt;|t|)    </a:t>
            </a:r>
            <a:endParaRPr lang="en-GB" dirty="0" smtClean="0"/>
          </a:p>
          <a:p>
            <a:pPr marL="457200" lvl="1" indent="0">
              <a:buNone/>
            </a:pPr>
            <a:r>
              <a:rPr lang="en-GB" dirty="0" smtClean="0"/>
              <a:t>(</a:t>
            </a:r>
            <a:r>
              <a:rPr lang="en-GB" dirty="0"/>
              <a:t>Intercept) 1.341e+02  </a:t>
            </a:r>
            <a:r>
              <a:rPr lang="en-GB" dirty="0" smtClean="0"/>
              <a:t> 7.537e</a:t>
            </a:r>
            <a:r>
              <a:rPr lang="en-GB" dirty="0"/>
              <a:t>+00  </a:t>
            </a:r>
            <a:r>
              <a:rPr lang="en-GB" dirty="0" smtClean="0"/>
              <a:t> 17.799       &lt;</a:t>
            </a:r>
            <a:r>
              <a:rPr lang="en-GB" dirty="0"/>
              <a:t>2e-16 ***</a:t>
            </a:r>
          </a:p>
          <a:p>
            <a:pPr marL="457200" lvl="1" indent="0">
              <a:buNone/>
            </a:pPr>
            <a:r>
              <a:rPr lang="en-GB" dirty="0"/>
              <a:t>adverts     </a:t>
            </a:r>
            <a:r>
              <a:rPr lang="en-GB" dirty="0" smtClean="0"/>
              <a:t>  9.612e</a:t>
            </a:r>
            <a:r>
              <a:rPr lang="en-GB" dirty="0"/>
              <a:t>-02  </a:t>
            </a:r>
            <a:r>
              <a:rPr lang="en-GB" dirty="0" smtClean="0"/>
              <a:t>  9.632e</a:t>
            </a:r>
            <a:r>
              <a:rPr lang="en-GB" dirty="0"/>
              <a:t>-03   </a:t>
            </a:r>
            <a:r>
              <a:rPr lang="en-GB" dirty="0" smtClean="0"/>
              <a:t> 9.979         &lt;</a:t>
            </a:r>
            <a:r>
              <a:rPr lang="en-GB" dirty="0"/>
              <a:t>2e-16 ***</a:t>
            </a:r>
          </a:p>
          <a:p>
            <a:pPr marL="457200" lvl="1" indent="0">
              <a:buNone/>
            </a:pPr>
            <a:endParaRPr lang="en-GB" dirty="0" smtClean="0"/>
          </a:p>
          <a:p>
            <a:pPr marL="457200" lvl="1" indent="0">
              <a:buNone/>
            </a:pPr>
            <a:r>
              <a:rPr lang="en-GB" dirty="0" err="1" smtClean="0"/>
              <a:t>Signif</a:t>
            </a:r>
            <a:r>
              <a:rPr lang="en-GB" dirty="0"/>
              <a:t>. codes:  0 ‘***’ 0.001 ‘**’ 0.01 ‘*’ 0.05 ‘.’ 0.1 ‘ ’ 1 </a:t>
            </a:r>
          </a:p>
          <a:p>
            <a:pPr marL="457200" lvl="1" indent="0">
              <a:buNone/>
            </a:pPr>
            <a:r>
              <a:rPr lang="en-GB" dirty="0"/>
              <a:t> </a:t>
            </a:r>
          </a:p>
          <a:p>
            <a:pPr marL="457200" lvl="1" indent="0">
              <a:buNone/>
            </a:pPr>
            <a:r>
              <a:rPr lang="en-GB" dirty="0"/>
              <a:t>Residual standard error: 65.99 on 198 degrees of freedom</a:t>
            </a:r>
          </a:p>
          <a:p>
            <a:pPr marL="457200" lvl="1" indent="0">
              <a:buNone/>
            </a:pPr>
            <a:r>
              <a:rPr lang="en-GB" dirty="0"/>
              <a:t>Multiple R-squared: 0.3346</a:t>
            </a:r>
            <a:r>
              <a:rPr lang="en-GB" dirty="0" smtClean="0"/>
              <a:t>, Adjusted </a:t>
            </a:r>
            <a:r>
              <a:rPr lang="en-GB" dirty="0"/>
              <a:t>R-squared: 0.3313 </a:t>
            </a:r>
          </a:p>
          <a:p>
            <a:pPr marL="457200" lvl="1" indent="0">
              <a:buNone/>
            </a:pPr>
            <a:r>
              <a:rPr lang="en-GB" dirty="0"/>
              <a:t>F-statistic: 99.59 on 1 and 198 DF,  p-value: &lt; 2.2e-16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96386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CA1613C1-B729-4593-8360-78BBC3D2BB9E}" type="slidenum">
              <a:rPr lang="en-US"/>
              <a:pPr/>
              <a:t>18</a:t>
            </a:fld>
            <a:endParaRPr lang="en-US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</a:t>
            </a:r>
            <a:r>
              <a:rPr lang="en-GB" dirty="0" smtClean="0"/>
              <a:t>the </a:t>
            </a:r>
            <a:r>
              <a:rPr lang="en-GB" dirty="0"/>
              <a:t>Model</a:t>
            </a:r>
            <a:endParaRPr lang="en-US" dirty="0"/>
          </a:p>
        </p:txBody>
      </p:sp>
      <p:pic>
        <p:nvPicPr>
          <p:cNvPr id="33797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63713" y="2133600"/>
            <a:ext cx="6840537" cy="858838"/>
          </a:xfrm>
          <a:solidFill>
            <a:srgbClr val="FFFF00"/>
          </a:solidFill>
          <a:ln w="38100">
            <a:solidFill>
              <a:schemeClr val="tx1"/>
            </a:solidFill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33798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63713" y="3429000"/>
            <a:ext cx="6911975" cy="1203325"/>
          </a:xfrm>
          <a:solidFill>
            <a:srgbClr val="FFFF00"/>
          </a:solidFill>
          <a:ln w="38100">
            <a:solidFill>
              <a:schemeClr val="tx1"/>
            </a:solidFill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0B213FA-B05E-4B55-A3A1-8D9308298757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Aims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Understand linear regression with one predictor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Understand how we assess the fit of a regression model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 smtClean="0"/>
              <a:t>Total </a:t>
            </a:r>
            <a:r>
              <a:rPr lang="en-GB" sz="2400" dirty="0" smtClean="0"/>
              <a:t>sum of squares</a:t>
            </a:r>
            <a:endParaRPr lang="en-GB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GB" sz="2400" dirty="0" smtClean="0"/>
              <a:t>Model </a:t>
            </a:r>
            <a:r>
              <a:rPr lang="en-GB" sz="2400" dirty="0" smtClean="0"/>
              <a:t>sum of squares</a:t>
            </a:r>
            <a:endParaRPr lang="en-GB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GB" sz="2400" dirty="0" smtClean="0"/>
              <a:t>Residual </a:t>
            </a:r>
            <a:r>
              <a:rPr lang="en-GB" sz="2400" dirty="0" smtClean="0"/>
              <a:t>sum of squares</a:t>
            </a:r>
            <a:endParaRPr lang="en-GB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GB" sz="2400" i="1" dirty="0" smtClean="0"/>
              <a:t>F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i="1" dirty="0" smtClean="0"/>
              <a:t>R</a:t>
            </a:r>
            <a:r>
              <a:rPr lang="en-GB" sz="2400" baseline="30000" dirty="0" smtClean="0"/>
              <a:t>2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Know how to do </a:t>
            </a:r>
            <a:r>
              <a:rPr lang="en-GB" sz="2800" dirty="0" smtClean="0"/>
              <a:t>regression </a:t>
            </a:r>
            <a:r>
              <a:rPr lang="en-GB" sz="2800" dirty="0" smtClean="0"/>
              <a:t>using </a:t>
            </a:r>
            <a:r>
              <a:rPr lang="en-GB" sz="2800" b="1" dirty="0" smtClean="0"/>
              <a:t>R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Interpret a regression model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9C8BF07A-B1E6-4A1A-AF81-D49EFFF46254}" type="slidenum">
              <a:rPr lang="en-US"/>
              <a:pPr/>
              <a:t>3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Regression?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way of predicting the value of one variable from another.</a:t>
            </a:r>
          </a:p>
          <a:p>
            <a:pPr lvl="1"/>
            <a:r>
              <a:rPr lang="en-US"/>
              <a:t>It is a hypothetical model of the relationship between two variables.</a:t>
            </a:r>
          </a:p>
          <a:p>
            <a:pPr lvl="1"/>
            <a:r>
              <a:rPr lang="en-US"/>
              <a:t>The model used is a linear one.</a:t>
            </a:r>
          </a:p>
          <a:p>
            <a:pPr lvl="1"/>
            <a:r>
              <a:rPr lang="en-US"/>
              <a:t>Therefore, we describe the relationship using the equation of a straight line.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C2DF5BA9-881A-48F3-B32B-916ABF9FEDBA}" type="slidenum">
              <a:rPr lang="en-US"/>
              <a:pPr/>
              <a:t>4</a:t>
            </a:fld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Describing a Straight Line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63713" y="2492375"/>
            <a:ext cx="6911975" cy="3633788"/>
          </a:xfrm>
        </p:spPr>
        <p:txBody>
          <a:bodyPr/>
          <a:lstStyle/>
          <a:p>
            <a:r>
              <a:rPr lang="en-GB" sz="2800" i="1" dirty="0">
                <a:cs typeface="Arial" charset="0"/>
              </a:rPr>
              <a:t>b</a:t>
            </a:r>
            <a:r>
              <a:rPr lang="en-US" sz="2800" i="1" baseline="-25000" dirty="0" err="1"/>
              <a:t>i</a:t>
            </a:r>
            <a:endParaRPr lang="en-US" sz="2800" i="1" baseline="-25000" dirty="0"/>
          </a:p>
          <a:p>
            <a:pPr lvl="1"/>
            <a:r>
              <a:rPr lang="en-US" sz="2400" dirty="0"/>
              <a:t>Regression coefficient for the predictor</a:t>
            </a:r>
          </a:p>
          <a:p>
            <a:pPr lvl="1"/>
            <a:r>
              <a:rPr lang="en-US" sz="2400" dirty="0"/>
              <a:t>Gradient (slope) of the regression line</a:t>
            </a:r>
          </a:p>
          <a:p>
            <a:pPr lvl="1"/>
            <a:r>
              <a:rPr lang="en-US" sz="2400" dirty="0" smtClean="0"/>
              <a:t>Direction/strength of relationship</a:t>
            </a:r>
            <a:endParaRPr lang="en-US" sz="2400" dirty="0"/>
          </a:p>
          <a:p>
            <a:r>
              <a:rPr lang="en-GB" sz="2800" i="1" dirty="0">
                <a:cs typeface="Arial" charset="0"/>
              </a:rPr>
              <a:t>b</a:t>
            </a:r>
            <a:r>
              <a:rPr lang="en-GB" sz="2800" baseline="-25000" dirty="0">
                <a:cs typeface="Arial" charset="0"/>
              </a:rPr>
              <a:t>0</a:t>
            </a:r>
            <a:endParaRPr lang="en-US" sz="2800" baseline="-25000" dirty="0"/>
          </a:p>
          <a:p>
            <a:pPr lvl="1"/>
            <a:r>
              <a:rPr lang="en-US" sz="2400" dirty="0"/>
              <a:t>Intercept (value of </a:t>
            </a:r>
            <a:r>
              <a:rPr lang="en-US" sz="2400" i="1" dirty="0"/>
              <a:t>Y</a:t>
            </a:r>
            <a:r>
              <a:rPr lang="en-US" sz="2400" dirty="0"/>
              <a:t> when </a:t>
            </a:r>
            <a:r>
              <a:rPr lang="en-US" sz="2400" i="1" dirty="0"/>
              <a:t>X</a:t>
            </a:r>
            <a:r>
              <a:rPr lang="en-US" sz="2400" dirty="0"/>
              <a:t> = 0)</a:t>
            </a:r>
          </a:p>
          <a:p>
            <a:pPr lvl="1"/>
            <a:r>
              <a:rPr lang="en-US" sz="2400" dirty="0"/>
              <a:t>Point at which the regression line crosses the </a:t>
            </a:r>
            <a:r>
              <a:rPr lang="en-US" sz="2400" i="1" dirty="0"/>
              <a:t>Y</a:t>
            </a:r>
            <a:r>
              <a:rPr lang="en-US" sz="2400" dirty="0"/>
              <a:t>-axis (ordinate)</a:t>
            </a:r>
          </a:p>
        </p:txBody>
      </p:sp>
      <p:graphicFrame>
        <p:nvGraphicFramePr>
          <p:cNvPr id="5124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3502025" y="1663700"/>
          <a:ext cx="3141663" cy="673100"/>
        </p:xfrm>
        <a:graphic>
          <a:graphicData uri="http://schemas.openxmlformats.org/presentationml/2006/ole">
            <p:oleObj spid="_x0000_s1036" name="Equation" r:id="rId3" imgW="106668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Intercepts and Gradients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36" y="2132856"/>
            <a:ext cx="3858768" cy="3096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132856"/>
            <a:ext cx="3858768" cy="30967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E53B0CC6-C5F1-4DD4-9F5D-530A74F6AB11}" type="slidenum">
              <a:rPr lang="en-US"/>
              <a:pPr/>
              <a:t>6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The Method of Least Squares</a:t>
            </a:r>
            <a:endParaRPr lang="en-US" sz="4000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5272" y="1196752"/>
            <a:ext cx="5069096" cy="3988975"/>
          </a:xfrm>
          <a:prstGeom prst="rect">
            <a:avLst/>
          </a:prstGeom>
        </p:spPr>
      </p:pic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4786322"/>
            <a:ext cx="2481196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3131840" y="5013176"/>
            <a:ext cx="5886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This graph shows a scatterplot of some data with a line representing the general trend. The vertical lines (dotted) represent the differences (or residuals) between the line and the actual data 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00639DFF-6DF5-40F9-A9A0-B8B9B9F927EB}" type="slidenum">
              <a:rPr lang="en-US"/>
              <a:pPr/>
              <a:t>7</a:t>
            </a:fld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Good </a:t>
            </a:r>
            <a:r>
              <a:rPr lang="en-GB" dirty="0" smtClean="0"/>
              <a:t>Is </a:t>
            </a:r>
            <a:r>
              <a:rPr lang="en-GB" dirty="0"/>
              <a:t>the Model?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713" y="1989138"/>
            <a:ext cx="6923087" cy="4137025"/>
          </a:xfrm>
        </p:spPr>
        <p:txBody>
          <a:bodyPr/>
          <a:lstStyle/>
          <a:p>
            <a:r>
              <a:rPr lang="en-US" dirty="0"/>
              <a:t>The regression line is only a model based on the data.</a:t>
            </a:r>
          </a:p>
          <a:p>
            <a:r>
              <a:rPr lang="en-US" dirty="0"/>
              <a:t>This model might not reflect reality.</a:t>
            </a:r>
          </a:p>
          <a:p>
            <a:pPr lvl="1"/>
            <a:r>
              <a:rPr lang="en-US" dirty="0"/>
              <a:t>We need some way of testing how well the model fits the observed data.</a:t>
            </a:r>
          </a:p>
          <a:p>
            <a:pPr lvl="1"/>
            <a:r>
              <a:rPr lang="en-US" dirty="0"/>
              <a:t>How?</a:t>
            </a: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4848938"/>
            <a:ext cx="2357454" cy="200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D2EC1C37-A4B8-46FE-BF44-F47F98BA8AD3}" type="slidenum">
              <a:rPr lang="en-US"/>
              <a:pPr/>
              <a:t>8</a:t>
            </a:fld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0"/>
            <a:ext cx="7758138" cy="1143000"/>
          </a:xfrm>
        </p:spPr>
        <p:txBody>
          <a:bodyPr/>
          <a:lstStyle/>
          <a:p>
            <a:r>
              <a:rPr lang="en-GB" dirty="0"/>
              <a:t>Sums of Squares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808" y="980728"/>
            <a:ext cx="4779416" cy="524080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75656" y="6021288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Diagram showing from where the regression sums of squares derive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FB22336C-C71A-4702-8A17-52F7325EED87}" type="slidenum">
              <a:rPr lang="en-US"/>
              <a:pPr/>
              <a:t>9</a:t>
            </a:fld>
            <a:endParaRPr 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Summary</a:t>
            </a: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SS</a:t>
            </a:r>
            <a:r>
              <a:rPr lang="en-US" sz="2800" baseline="-25000" dirty="0"/>
              <a:t>T</a:t>
            </a:r>
          </a:p>
          <a:p>
            <a:pPr lvl="1"/>
            <a:r>
              <a:rPr lang="en-US" sz="2400" dirty="0"/>
              <a:t>Total variability (variability between scores and the mean).</a:t>
            </a:r>
          </a:p>
          <a:p>
            <a:r>
              <a:rPr lang="en-US" sz="2800" dirty="0" err="1"/>
              <a:t>SS</a:t>
            </a:r>
            <a:r>
              <a:rPr lang="en-US" sz="2800" baseline="-25000" dirty="0" err="1"/>
              <a:t>R</a:t>
            </a:r>
            <a:endParaRPr lang="en-US" sz="2800" baseline="-25000" dirty="0"/>
          </a:p>
          <a:p>
            <a:pPr lvl="1"/>
            <a:r>
              <a:rPr lang="en-US" sz="2400" dirty="0" smtClean="0"/>
              <a:t>Residual/error </a:t>
            </a:r>
            <a:r>
              <a:rPr lang="en-US" sz="2400" dirty="0"/>
              <a:t>variability (variability between the regression model and the actual data).</a:t>
            </a:r>
          </a:p>
          <a:p>
            <a:r>
              <a:rPr lang="en-US" sz="2800" dirty="0" err="1"/>
              <a:t>SS</a:t>
            </a:r>
            <a:r>
              <a:rPr lang="en-US" sz="2800" baseline="-25000" dirty="0" err="1"/>
              <a:t>M</a:t>
            </a:r>
            <a:r>
              <a:rPr lang="en-US" sz="2800" dirty="0"/>
              <a:t> </a:t>
            </a:r>
          </a:p>
          <a:p>
            <a:pPr lvl="1"/>
            <a:r>
              <a:rPr lang="en-US" sz="2400" dirty="0"/>
              <a:t>Model variability (difference in variability between the model and the mean).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SUS 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DSUS 3</Template>
  <TotalTime>217</TotalTime>
  <Words>626</Words>
  <Application>Microsoft Office PowerPoint</Application>
  <PresentationFormat>On-screen Show (4:3)</PresentationFormat>
  <Paragraphs>102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DSUS 3</vt:lpstr>
      <vt:lpstr>MathType 6.0 Equation</vt:lpstr>
      <vt:lpstr>Linear Regression</vt:lpstr>
      <vt:lpstr>Aims</vt:lpstr>
      <vt:lpstr>What is Regression?</vt:lpstr>
      <vt:lpstr>Describing a Straight Line</vt:lpstr>
      <vt:lpstr>Intercepts and Gradients</vt:lpstr>
      <vt:lpstr>The Method of Least Squares</vt:lpstr>
      <vt:lpstr>How Good Is the Model?</vt:lpstr>
      <vt:lpstr>Sums of Squares</vt:lpstr>
      <vt:lpstr>Summary</vt:lpstr>
      <vt:lpstr>Testing the Model: ANOVA</vt:lpstr>
      <vt:lpstr>Testing the Model: ANOVA</vt:lpstr>
      <vt:lpstr>Testing the Model: R2</vt:lpstr>
      <vt:lpstr>Regression: An Example</vt:lpstr>
      <vt:lpstr>Doing Simple Regression Using R Commander </vt:lpstr>
      <vt:lpstr>Regression in R </vt:lpstr>
      <vt:lpstr>Regression in R </vt:lpstr>
      <vt:lpstr>Output of a Simple Regression </vt:lpstr>
      <vt:lpstr>Using the Model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 Regression</dc:title>
  <dc:creator>Dr. Andy Field</dc:creator>
  <cp:lastModifiedBy>Richard Leigh</cp:lastModifiedBy>
  <cp:revision>10</cp:revision>
  <dcterms:created xsi:type="dcterms:W3CDTF">2009-04-20T11:59:51Z</dcterms:created>
  <dcterms:modified xsi:type="dcterms:W3CDTF">2011-11-02T12:08:06Z</dcterms:modified>
</cp:coreProperties>
</file>